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691" r:id="rId2"/>
    <p:sldId id="692" r:id="rId3"/>
    <p:sldId id="693" r:id="rId4"/>
    <p:sldId id="694" r:id="rId5"/>
    <p:sldId id="695" r:id="rId6"/>
    <p:sldId id="696" r:id="rId7"/>
    <p:sldId id="631" r:id="rId8"/>
    <p:sldId id="632" r:id="rId9"/>
    <p:sldId id="633" r:id="rId10"/>
    <p:sldId id="634" r:id="rId11"/>
    <p:sldId id="635" r:id="rId12"/>
    <p:sldId id="636" r:id="rId13"/>
    <p:sldId id="637" r:id="rId14"/>
    <p:sldId id="638" r:id="rId15"/>
    <p:sldId id="639" r:id="rId16"/>
    <p:sldId id="640" r:id="rId17"/>
    <p:sldId id="641" r:id="rId18"/>
    <p:sldId id="642" r:id="rId19"/>
    <p:sldId id="643" r:id="rId20"/>
    <p:sldId id="645" r:id="rId21"/>
    <p:sldId id="646" r:id="rId22"/>
    <p:sldId id="647" r:id="rId23"/>
    <p:sldId id="648" r:id="rId24"/>
    <p:sldId id="649" r:id="rId25"/>
    <p:sldId id="650" r:id="rId26"/>
    <p:sldId id="651" r:id="rId27"/>
    <p:sldId id="652" r:id="rId28"/>
    <p:sldId id="653" r:id="rId29"/>
    <p:sldId id="654" r:id="rId30"/>
    <p:sldId id="655" r:id="rId31"/>
    <p:sldId id="656" r:id="rId32"/>
    <p:sldId id="657" r:id="rId33"/>
    <p:sldId id="658" r:id="rId34"/>
    <p:sldId id="659" r:id="rId35"/>
    <p:sldId id="664" r:id="rId36"/>
    <p:sldId id="665" r:id="rId37"/>
    <p:sldId id="666" r:id="rId38"/>
    <p:sldId id="667" r:id="rId39"/>
    <p:sldId id="668" r:id="rId40"/>
    <p:sldId id="669" r:id="rId41"/>
    <p:sldId id="670" r:id="rId42"/>
    <p:sldId id="671" r:id="rId43"/>
    <p:sldId id="476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D48C9-3DA2-443F-86F5-EDCD2A7C2B8E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F9D73-812D-4035-9CD6-A3EFBE2EF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150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5407B9-3343-43D7-B122-E6FC6954DC8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3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5DDAA-A7DC-43F9-8A35-B147231CE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4CF4BD-91AF-498D-873F-52FDDBA56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01EF1-E3A1-48B1-8785-BC3F092D0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3C9B-A40E-4976-A446-BE3F414EE607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6751A-17EB-4A0E-B3BB-37FF026E2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38EAF-4E68-4CB3-9CE8-07F3E132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A02D-9EF1-49A1-B6A2-891D50197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9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FBA50-FF83-49EB-964E-E34973456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7B808B-161E-483E-B739-A8C8BFF020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63E0E-178D-4D7A-A354-C239E2D8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3C9B-A40E-4976-A446-BE3F414EE607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2A525B-2793-4AF0-ACB7-E82DE5720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BEE6DC-59B1-40D4-B6A1-2D0107775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A02D-9EF1-49A1-B6A2-891D50197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28FEC4-CD2A-4A4F-BDDC-5C80E3612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96B296-444A-4A1B-ACB3-897B098B96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03FF4-569E-4DCF-B6DF-D1A871F95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3C9B-A40E-4976-A446-BE3F414EE607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E476F-C11F-43D9-8F85-1BE41E6F3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056BE-AAE3-45F6-BA18-261C7B433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A02D-9EF1-49A1-B6A2-891D50197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1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DEEF6-98E3-434A-8908-E1DCF7A79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564477-00E7-42A7-A9BA-6866B14CC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523BA-82FB-409E-962E-EF3D35A5B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3C9B-A40E-4976-A446-BE3F414EE607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FBA70-C465-4264-A72F-E5CD65E21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34D2E-2F10-403F-9C17-54506C458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A02D-9EF1-49A1-B6A2-891D50197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69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E7B79-9D4D-4EFD-9F4E-62A3B33CE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A1B24B-E9FD-48F9-BDDE-D24F85EB4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ECC2EA-5FAC-495C-B1D6-156EFB302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3C9B-A40E-4976-A446-BE3F414EE607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67AF9-82A5-4CB0-9E95-6429805D5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DA0268-22EC-491F-BE1A-4B4D1907A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A02D-9EF1-49A1-B6A2-891D50197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21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0DEB3-1F34-43C3-820C-AA02F760B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EACA5-09BE-4C39-ADDB-02FD26C6A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F23BDE-5875-4032-A070-EE183AF4F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15B395-86D9-4A64-8138-712BFC261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3C9B-A40E-4976-A446-BE3F414EE607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6FC9A-8EE3-4E0B-B0BA-E2C7B7BDB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B1A574-3090-4688-9B5C-2288F02C3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A02D-9EF1-49A1-B6A2-891D50197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90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1DF41-6809-4257-AC40-46002DC78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FD1685-4F5B-480E-9F7B-221E42575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C05ABE-15FB-4549-8C6E-D4D284590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33C489-667E-43A5-A6D1-3D283D9544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BEBDCF-0155-4831-B982-4234409C30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EC1D60-C4CB-48A1-8680-CE7A255E1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3C9B-A40E-4976-A446-BE3F414EE607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995E1-1729-497E-B269-1A269A57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6097E4-4FBE-4297-B5A4-AB2E119E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A02D-9EF1-49A1-B6A2-891D50197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14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A7124-5C75-471B-9454-4578D737D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1F23E0-606C-48ED-826E-9F900F4CD0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3C9B-A40E-4976-A446-BE3F414EE607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79CFF9-829F-40C3-9171-26116DB5D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0F2E1F-6969-4C81-87F4-E383802E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A02D-9EF1-49A1-B6A2-891D50197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60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F4A63A-1399-4079-A6C8-EB3AE5233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3C9B-A40E-4976-A446-BE3F414EE607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AF5462-6005-44DC-B701-C2E337C98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D279A1-E221-4EF8-8F1A-D6FE8033B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A02D-9EF1-49A1-B6A2-891D50197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89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54D84-769F-4C23-85FB-0E9392A9E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82057-94D5-4BD2-8B89-8C2C1AFC4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83B66-021A-4EB4-974C-0D994FDAFF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56450-B5C2-42E2-8965-C2EE57E59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3C9B-A40E-4976-A446-BE3F414EE607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6977BA-39F0-4538-A653-D7A4EE6C3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51C532-12AF-4989-AF60-6377B9B3F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A02D-9EF1-49A1-B6A2-891D50197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7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CFFC2-57F0-48B8-89BA-2A7C811F8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51A082-070A-4400-BF86-162A1673D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843B8-0D16-4D24-A9A7-8D18B9580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97AB8-4042-460E-9CFD-68BE95B2B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A3C9B-A40E-4976-A446-BE3F414EE607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514C0F-2EF2-4BEB-BD8F-182009B2B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65D421-FB64-4EF5-9D2C-36EDFD39C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2A02D-9EF1-49A1-B6A2-891D50197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1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E8FDD2-F6C1-46A4-8D68-D323C15C7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98E6F-05DE-4799-956E-59F08B32E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40C5B-0FF6-4F7F-8DE9-602AEDF7C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A3C9B-A40E-4976-A446-BE3F414EE607}" type="datetimeFigureOut">
              <a:rPr lang="en-US" smtClean="0"/>
              <a:t>12/26/2021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C6F0BF-1B67-4105-8DF0-D99F173B76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DB6F7-D505-4BBC-8BAC-661A02231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2A02D-9EF1-49A1-B6A2-891D501971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16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&#1583;&#1587;&#1578;&#1608;&#1585;&#1575;&#1604;&#1593;&#1605;&#1604;%20&#1705;&#1605;&#1740;&#1578;&#1607;%20%20%20%20&#1575;&#1605;&#1608;&#1586;&#1588;%20&#1608;%20&#1575;&#1591;&#1604;&#1575;&#1593;%20&#1585;&#1587;&#1575;&#1606;&#1740;%20%20&#1589;&#1740;&#1575;&#1606;&#1578;%20&#1575;&#1586;%20&#1580;&#1605;&#1593;&#1740;&#1578;.docx" TargetMode="Externa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576;&#1585;&#1606;&#1575;&#1605;&#1607;%20&#1580;&#1575;&#1605;&#1593;%20&#1601;&#1585;&#1586;&#1606;&#1583;&#1570;&#1608;&#1585;&#1740;%20(Autosaved).docx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01769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9652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1160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1838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1999" cy="6885384"/>
          </a:xfrm>
        </p:spPr>
      </p:pic>
    </p:spTree>
    <p:extLst>
      <p:ext uri="{BB962C8B-B14F-4D97-AF65-F5344CB8AC3E}">
        <p14:creationId xmlns:p14="http://schemas.microsoft.com/office/powerpoint/2010/main" val="225927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392"/>
            <a:ext cx="12191999" cy="6957392"/>
          </a:xfrm>
        </p:spPr>
      </p:pic>
    </p:spTree>
    <p:extLst>
      <p:ext uri="{BB962C8B-B14F-4D97-AF65-F5344CB8AC3E}">
        <p14:creationId xmlns:p14="http://schemas.microsoft.com/office/powerpoint/2010/main" val="34123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2000" cy="6885384"/>
          </a:xfrm>
        </p:spPr>
      </p:pic>
    </p:spTree>
    <p:extLst>
      <p:ext uri="{BB962C8B-B14F-4D97-AF65-F5344CB8AC3E}">
        <p14:creationId xmlns:p14="http://schemas.microsoft.com/office/powerpoint/2010/main" val="41086881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88688" cy="6857999"/>
          </a:xfrm>
        </p:spPr>
      </p:pic>
    </p:spTree>
    <p:extLst>
      <p:ext uri="{BB962C8B-B14F-4D97-AF65-F5344CB8AC3E}">
        <p14:creationId xmlns:p14="http://schemas.microsoft.com/office/powerpoint/2010/main" val="304954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16680" cy="6858000"/>
          </a:xfrm>
        </p:spPr>
      </p:pic>
    </p:spTree>
    <p:extLst>
      <p:ext uri="{BB962C8B-B14F-4D97-AF65-F5344CB8AC3E}">
        <p14:creationId xmlns:p14="http://schemas.microsoft.com/office/powerpoint/2010/main" val="19839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0"/>
            <a:ext cx="12457384" cy="6858000"/>
          </a:xfrm>
        </p:spPr>
      </p:pic>
    </p:spTree>
    <p:extLst>
      <p:ext uri="{BB962C8B-B14F-4D97-AF65-F5344CB8AC3E}">
        <p14:creationId xmlns:p14="http://schemas.microsoft.com/office/powerpoint/2010/main" val="344716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85384"/>
          </a:xfrm>
        </p:spPr>
      </p:pic>
    </p:spTree>
    <p:extLst>
      <p:ext uri="{BB962C8B-B14F-4D97-AF65-F5344CB8AC3E}">
        <p14:creationId xmlns:p14="http://schemas.microsoft.com/office/powerpoint/2010/main" val="398137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23352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949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680" cy="6858000"/>
          </a:xfrm>
        </p:spPr>
      </p:pic>
    </p:spTree>
    <p:extLst>
      <p:ext uri="{BB962C8B-B14F-4D97-AF65-F5344CB8AC3E}">
        <p14:creationId xmlns:p14="http://schemas.microsoft.com/office/powerpoint/2010/main" val="408795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288687" cy="6858000"/>
          </a:xfrm>
        </p:spPr>
      </p:pic>
    </p:spTree>
    <p:extLst>
      <p:ext uri="{BB962C8B-B14F-4D97-AF65-F5344CB8AC3E}">
        <p14:creationId xmlns:p14="http://schemas.microsoft.com/office/powerpoint/2010/main" val="52660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0716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39941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592347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1"/>
            <a:ext cx="12288688" cy="6858000"/>
          </a:xfrm>
        </p:spPr>
      </p:pic>
    </p:spTree>
    <p:extLst>
      <p:ext uri="{BB962C8B-B14F-4D97-AF65-F5344CB8AC3E}">
        <p14:creationId xmlns:p14="http://schemas.microsoft.com/office/powerpoint/2010/main" val="391343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3821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696" y="0"/>
            <a:ext cx="12360696" cy="6858000"/>
          </a:xfrm>
        </p:spPr>
      </p:pic>
    </p:spTree>
    <p:extLst>
      <p:ext uri="{BB962C8B-B14F-4D97-AF65-F5344CB8AC3E}">
        <p14:creationId xmlns:p14="http://schemas.microsoft.com/office/powerpoint/2010/main" val="15423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6680" cy="6858000"/>
          </a:xfrm>
        </p:spPr>
      </p:pic>
    </p:spTree>
    <p:extLst>
      <p:ext uri="{BB962C8B-B14F-4D97-AF65-F5344CB8AC3E}">
        <p14:creationId xmlns:p14="http://schemas.microsoft.com/office/powerpoint/2010/main" val="409633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288688" cy="6857999"/>
          </a:xfrm>
        </p:spPr>
      </p:pic>
    </p:spTree>
    <p:extLst>
      <p:ext uri="{BB962C8B-B14F-4D97-AF65-F5344CB8AC3E}">
        <p14:creationId xmlns:p14="http://schemas.microsoft.com/office/powerpoint/2010/main" val="282762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6735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288688" cy="6857999"/>
          </a:xfrm>
        </p:spPr>
      </p:pic>
    </p:spTree>
    <p:extLst>
      <p:ext uri="{BB962C8B-B14F-4D97-AF65-F5344CB8AC3E}">
        <p14:creationId xmlns:p14="http://schemas.microsoft.com/office/powerpoint/2010/main" val="209620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5717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463358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7434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67476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6224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7706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89222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288688" cy="6857999"/>
          </a:xfrm>
        </p:spPr>
      </p:pic>
    </p:spTree>
    <p:extLst>
      <p:ext uri="{BB962C8B-B14F-4D97-AF65-F5344CB8AC3E}">
        <p14:creationId xmlns:p14="http://schemas.microsoft.com/office/powerpoint/2010/main" val="118824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12192000" cy="6885384"/>
          </a:xfrm>
        </p:spPr>
      </p:pic>
    </p:spTree>
    <p:extLst>
      <p:ext uri="{BB962C8B-B14F-4D97-AF65-F5344CB8AC3E}">
        <p14:creationId xmlns:p14="http://schemas.microsoft.com/office/powerpoint/2010/main" val="154517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6080" y="620688"/>
            <a:ext cx="5115000" cy="615603"/>
          </a:xfrm>
          <a:ln w="38100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algn="ctr" rtl="1"/>
            <a:r>
              <a:rPr lang="fa-IR" dirty="0">
                <a:solidFill>
                  <a:srgbClr val="0070C0"/>
                </a:solidFill>
                <a:cs typeface="B Nazanin" panose="00000400000000000000" pitchFamily="2" charset="-78"/>
              </a:rPr>
              <a:t>ابلاغیه وزیر محترم بهداشت</a:t>
            </a:r>
            <a:endParaRPr lang="en-US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332656"/>
            <a:ext cx="5616624" cy="6192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073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088" y="764704"/>
            <a:ext cx="4754960" cy="821507"/>
          </a:xfr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fa-IR" dirty="0">
                <a:solidFill>
                  <a:srgbClr val="0070C0"/>
                </a:solidFill>
                <a:cs typeface="B Nazanin" panose="00000400000000000000" pitchFamily="2" charset="-78"/>
              </a:rPr>
              <a:t>نامه معاون محترم بهداشت</a:t>
            </a:r>
            <a:endParaRPr lang="en-US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476672"/>
            <a:ext cx="5616624" cy="60658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>
            <a:hlinkClick r:id="rId3" action="ppaction://hlinkfile"/>
          </p:cNvPr>
          <p:cNvSpPr txBox="1"/>
          <p:nvPr/>
        </p:nvSpPr>
        <p:spPr>
          <a:xfrm>
            <a:off x="7464456" y="3012947"/>
            <a:ext cx="34612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defPPr>
              <a:defRPr lang="en-US"/>
            </a:defPPr>
            <a:lvl1pPr>
              <a:defRPr b="1">
                <a:cs typeface="B Nazanin" panose="00000400000000000000" pitchFamily="2" charset="-78"/>
              </a:defRPr>
            </a:lvl1pPr>
          </a:lstStyle>
          <a:p>
            <a:r>
              <a:rPr lang="ar-SA" dirty="0"/>
              <a:t>دستورالعمل کمیته آموزش و اطلاع رسانی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408368" y="38610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hlinkClick r:id="rId4" action="ppaction://hlinkfile"/>
          </p:cNvPr>
          <p:cNvSpPr txBox="1"/>
          <p:nvPr/>
        </p:nvSpPr>
        <p:spPr>
          <a:xfrm>
            <a:off x="6384032" y="2534179"/>
            <a:ext cx="56220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a-IR" b="1" dirty="0">
                <a:cs typeface="B Nazanin" panose="00000400000000000000" pitchFamily="2" charset="-78"/>
              </a:rPr>
              <a:t>برنامه ملی آموزش ، اطلاع رسانی سلامت باروری و ترغیب فرزندآوری</a:t>
            </a:r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62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344" y="116632"/>
            <a:ext cx="11665296" cy="543595"/>
          </a:xfr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228600" indent="-228600" algn="r" rtl="1">
              <a:buFont typeface="Wingdings" panose="05000000000000000000" pitchFamily="2" charset="2"/>
              <a:buChar char="§"/>
            </a:pPr>
            <a:r>
              <a:rPr lang="fa-IR" sz="2800" dirty="0">
                <a:solidFill>
                  <a:srgbClr val="0070C0"/>
                </a:solidFill>
                <a:cs typeface="B Nazanin" panose="00000400000000000000" pitchFamily="2" charset="-78"/>
              </a:rPr>
              <a:t>انتظارات از معاونت های بهداشتی:</a:t>
            </a:r>
            <a:endParaRPr lang="en-US" sz="2800" dirty="0">
              <a:solidFill>
                <a:srgbClr val="0070C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44" y="836712"/>
            <a:ext cx="11665296" cy="5760640"/>
          </a:xfrm>
          <a:ln w="38100">
            <a:solidFill>
              <a:srgbClr val="FF0000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 rt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0070C0"/>
                </a:solidFill>
                <a:latin typeface="+mj-lt"/>
                <a:ea typeface="+mj-ea"/>
                <a:cs typeface="B Nazanin" panose="00000400000000000000" pitchFamily="2" charset="-78"/>
              </a:rPr>
              <a:t>رعایت مفاد و اجرای قانون حمایت از خانواده و جوانی جمعیت</a:t>
            </a:r>
          </a:p>
          <a:p>
            <a:pPr algn="r" rt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0070C0"/>
                </a:solidFill>
                <a:latin typeface="+mj-lt"/>
                <a:ea typeface="+mj-ea"/>
                <a:cs typeface="B Nazanin" panose="00000400000000000000" pitchFamily="2" charset="-78"/>
              </a:rPr>
              <a:t>برگزاری جلسات بین بخشی و حمایت طلبی برای اجرای سیاست ها:</a:t>
            </a:r>
          </a:p>
          <a:p>
            <a:pPr lvl="1" algn="r" rtl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fa-IR" sz="1800" dirty="0">
                <a:solidFill>
                  <a:srgbClr val="0070C0"/>
                </a:solidFill>
                <a:latin typeface="+mj-lt"/>
                <a:ea typeface="+mj-ea"/>
                <a:cs typeface="B Nazanin" panose="00000400000000000000" pitchFamily="2" charset="-78"/>
              </a:rPr>
              <a:t>اساتید عضو هیات علمی و اقراد مرجع، بسیج، ائمه جمعه وجماعات، سازمان تبلیغات، شورای شهر(شهرداری ها)، ثبت احوال، کمیته امداد، بهزیستی و ...</a:t>
            </a:r>
          </a:p>
          <a:p>
            <a:pPr algn="r" rt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0070C0"/>
                </a:solidFill>
                <a:latin typeface="+mj-lt"/>
                <a:ea typeface="+mj-ea"/>
                <a:cs typeface="B Nazanin" panose="00000400000000000000" pitchFamily="2" charset="-78"/>
              </a:rPr>
              <a:t>استفاده از بستر قانون حمایت از خانواده و جوانی جمعیت برای اجرایی سازی راهبردهای ۱۴ گانه سند صیانت از جمعیت</a:t>
            </a:r>
          </a:p>
          <a:p>
            <a:pPr algn="r" rt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0070C0"/>
                </a:solidFill>
                <a:latin typeface="+mj-lt"/>
                <a:ea typeface="+mj-ea"/>
                <a:cs typeface="B Nazanin" panose="00000400000000000000" pitchFamily="2" charset="-78"/>
              </a:rPr>
              <a:t>استقرار و تقویت واحدهای ستادی(</a:t>
            </a:r>
            <a:r>
              <a:rPr lang="fa-IR" sz="2500" dirty="0">
                <a:solidFill>
                  <a:srgbClr val="0070C0"/>
                </a:solidFill>
                <a:cs typeface="B Nazanin" panose="00000400000000000000" pitchFamily="2" charset="-78"/>
              </a:rPr>
              <a:t>تکمیل ساختار مدیریت سلامت خانواده با تاکید بر برنامه های باروری سالم</a:t>
            </a:r>
            <a:r>
              <a:rPr lang="fa-IR" dirty="0">
                <a:solidFill>
                  <a:srgbClr val="0070C0"/>
                </a:solidFill>
                <a:cs typeface="B Nazanin" panose="00000400000000000000" pitchFamily="2" charset="-78"/>
              </a:rPr>
              <a:t>)</a:t>
            </a:r>
          </a:p>
          <a:p>
            <a:pPr algn="r" rt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0070C0"/>
                </a:solidFill>
                <a:cs typeface="B Nazanin" panose="00000400000000000000" pitchFamily="2" charset="-78"/>
              </a:rPr>
              <a:t>صیانت از بودجه های ارسالی</a:t>
            </a:r>
          </a:p>
          <a:p>
            <a:pPr algn="r" rt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0070C0"/>
                </a:solidFill>
                <a:cs typeface="B Nazanin" panose="00000400000000000000" pitchFamily="2" charset="-78"/>
              </a:rPr>
              <a:t>تقویت برنامه آموزش های ۶ ساعته ازدواج</a:t>
            </a:r>
          </a:p>
          <a:p>
            <a:pPr algn="r" rt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0070C0"/>
                </a:solidFill>
                <a:latin typeface="+mj-lt"/>
                <a:ea typeface="+mj-ea"/>
                <a:cs typeface="B Nazanin" panose="00000400000000000000" pitchFamily="2" charset="-78"/>
              </a:rPr>
              <a:t>اجرای دقیق بسته خدمتی باروری سالم</a:t>
            </a:r>
          </a:p>
          <a:p>
            <a:pPr algn="r" rt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0070C0"/>
                </a:solidFill>
                <a:latin typeface="+mj-lt"/>
                <a:ea typeface="+mj-ea"/>
                <a:cs typeface="B Nazanin" panose="00000400000000000000" pitchFamily="2" charset="-78"/>
              </a:rPr>
              <a:t>پایش جدی اجرای سیاست ها</a:t>
            </a:r>
            <a:r>
              <a:rPr lang="en-US" dirty="0">
                <a:solidFill>
                  <a:srgbClr val="0070C0"/>
                </a:solidFill>
                <a:latin typeface="+mj-lt"/>
                <a:ea typeface="+mj-ea"/>
                <a:cs typeface="B Nazanin" panose="00000400000000000000" pitchFamily="2" charset="-78"/>
              </a:rPr>
              <a:t> </a:t>
            </a:r>
            <a:r>
              <a:rPr lang="fa-IR" dirty="0">
                <a:solidFill>
                  <a:srgbClr val="0070C0"/>
                </a:solidFill>
                <a:latin typeface="+mj-lt"/>
                <a:ea typeface="+mj-ea"/>
                <a:cs typeface="B Nazanin" panose="00000400000000000000" pitchFamily="2" charset="-78"/>
              </a:rPr>
              <a:t> در عملیات ارائه خدمت، توسط ارائه دهندگان خدمت</a:t>
            </a:r>
          </a:p>
          <a:p>
            <a:pPr algn="r" rt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0070C0"/>
                </a:solidFill>
                <a:latin typeface="+mj-lt"/>
                <a:ea typeface="+mj-ea"/>
                <a:cs typeface="B Nazanin" panose="00000400000000000000" pitchFamily="2" charset="-78"/>
              </a:rPr>
              <a:t>ظرفیت سازی و آموزش مداوم پرسنل در خصوص دستورعمل های بازبینی شده</a:t>
            </a:r>
          </a:p>
          <a:p>
            <a:pPr algn="r" rt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0070C0"/>
                </a:solidFill>
                <a:latin typeface="+mj-lt"/>
                <a:ea typeface="+mj-ea"/>
                <a:cs typeface="B Nazanin" panose="00000400000000000000" pitchFamily="2" charset="-78"/>
              </a:rPr>
              <a:t> برنامه ریزی ویژه برای ارائه خدمت به مادران باردار نیازمند مراقبت های خاص</a:t>
            </a:r>
          </a:p>
          <a:p>
            <a:pPr algn="r" rt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0070C0"/>
                </a:solidFill>
                <a:latin typeface="+mj-lt"/>
                <a:ea typeface="+mj-ea"/>
                <a:cs typeface="B Nazanin" panose="00000400000000000000" pitchFamily="2" charset="-78"/>
              </a:rPr>
              <a:t> پرداخت تشویقی</a:t>
            </a:r>
          </a:p>
          <a:p>
            <a:pPr algn="r" rtl="1"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fa-IR" dirty="0">
                <a:solidFill>
                  <a:srgbClr val="0070C0"/>
                </a:solidFill>
                <a:latin typeface="+mj-lt"/>
                <a:ea typeface="+mj-ea"/>
                <a:cs typeface="B Nazanin" panose="00000400000000000000" pitchFamily="2" charset="-78"/>
              </a:rPr>
              <a:t>پایش کلان منطقه و دانشگاه/ دانشکده</a:t>
            </a:r>
          </a:p>
          <a:p>
            <a:pPr algn="r" rtl="1"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dirty="0">
              <a:solidFill>
                <a:srgbClr val="0070C0"/>
              </a:solidFill>
              <a:latin typeface="+mj-lt"/>
              <a:ea typeface="+mj-ea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0672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9656" y="2204864"/>
            <a:ext cx="6336704" cy="2387600"/>
          </a:xfrm>
        </p:spPr>
        <p:txBody>
          <a:bodyPr>
            <a:noAutofit/>
          </a:bodyPr>
          <a:lstStyle/>
          <a:p>
            <a:pPr rtl="1"/>
            <a:r>
              <a:rPr lang="fa-IR" sz="5400" dirty="0">
                <a:solidFill>
                  <a:srgbClr val="FF0000"/>
                </a:solidFill>
                <a:cs typeface="B Nazanin Outline" panose="00000400000000000000" pitchFamily="2" charset="-78"/>
              </a:rPr>
              <a:t>با تشکر از توجه شما</a:t>
            </a:r>
            <a:br>
              <a:rPr lang="fa-IR" sz="5400" dirty="0">
                <a:solidFill>
                  <a:srgbClr val="00B050"/>
                </a:solidFill>
                <a:cs typeface="B Nazanin Outline" panose="00000400000000000000" pitchFamily="2" charset="-78"/>
              </a:rPr>
            </a:br>
            <a:r>
              <a:rPr lang="fa-IR" sz="5400" dirty="0">
                <a:solidFill>
                  <a:srgbClr val="FF0000"/>
                </a:solidFill>
                <a:cs typeface="B Nazanin Outline" panose="00000400000000000000" pitchFamily="2" charset="-78"/>
              </a:rPr>
              <a:t>و</a:t>
            </a:r>
            <a:br>
              <a:rPr lang="fa-IR" sz="5400" dirty="0">
                <a:solidFill>
                  <a:srgbClr val="00B050"/>
                </a:solidFill>
                <a:cs typeface="B Nazanin Outline" panose="00000400000000000000" pitchFamily="2" charset="-78"/>
              </a:rPr>
            </a:br>
            <a:r>
              <a:rPr lang="fa-IR" sz="5400" dirty="0">
                <a:solidFill>
                  <a:srgbClr val="00B050"/>
                </a:solidFill>
                <a:cs typeface="B Nazanin Outline" panose="00000400000000000000" pitchFamily="2" charset="-78"/>
              </a:rPr>
              <a:t>آرزوی سلامت </a:t>
            </a:r>
            <a:br>
              <a:rPr lang="fa-IR" sz="5400" dirty="0">
                <a:solidFill>
                  <a:srgbClr val="00B050"/>
                </a:solidFill>
                <a:cs typeface="B Nazanin Outline" panose="00000400000000000000" pitchFamily="2" charset="-78"/>
              </a:rPr>
            </a:br>
            <a:r>
              <a:rPr lang="fa-IR" sz="5400" dirty="0">
                <a:solidFill>
                  <a:srgbClr val="00B050"/>
                </a:solidFill>
                <a:cs typeface="B Nazanin Outline" panose="00000400000000000000" pitchFamily="2" charset="-78"/>
              </a:rPr>
              <a:t>و توفیق روزافزون</a:t>
            </a:r>
            <a:endParaRPr lang="en-US" sz="5400" dirty="0">
              <a:solidFill>
                <a:srgbClr val="00B050"/>
              </a:solidFill>
              <a:cs typeface="B Nazanin Outline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1728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6163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7464"/>
            <a:ext cx="12360696" cy="7605464"/>
          </a:xfrm>
        </p:spPr>
      </p:pic>
    </p:spTree>
    <p:extLst>
      <p:ext uri="{BB962C8B-B14F-4D97-AF65-F5344CB8AC3E}">
        <p14:creationId xmlns:p14="http://schemas.microsoft.com/office/powerpoint/2010/main" val="72752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56436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3"/>
            <a:ext cx="12191999" cy="6885383"/>
          </a:xfrm>
        </p:spPr>
      </p:pic>
    </p:spTree>
    <p:extLst>
      <p:ext uri="{BB962C8B-B14F-4D97-AF65-F5344CB8AC3E}">
        <p14:creationId xmlns:p14="http://schemas.microsoft.com/office/powerpoint/2010/main" val="3959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820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208</Words>
  <Application>Microsoft Office PowerPoint</Application>
  <PresentationFormat>Widescreen</PresentationFormat>
  <Paragraphs>20</Paragraphs>
  <Slides>43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ابلاغیه وزیر محترم بهداشت</vt:lpstr>
      <vt:lpstr>نامه معاون محترم بهداشت</vt:lpstr>
      <vt:lpstr>انتظارات از معاونت های بهداشتی:</vt:lpstr>
      <vt:lpstr>با تشکر از توجه شما و آرزوی سلامت  و توفیق روزافزون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drmasoumeh rajabi</dc:creator>
  <cp:lastModifiedBy>drmasoumeh rajabi</cp:lastModifiedBy>
  <cp:revision>1</cp:revision>
  <dcterms:created xsi:type="dcterms:W3CDTF">2021-12-26T05:22:49Z</dcterms:created>
  <dcterms:modified xsi:type="dcterms:W3CDTF">2021-12-26T05:27:54Z</dcterms:modified>
</cp:coreProperties>
</file>